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304" r:id="rId6"/>
    <p:sldId id="305" r:id="rId7"/>
    <p:sldId id="306" r:id="rId8"/>
    <p:sldId id="307" r:id="rId9"/>
    <p:sldId id="308" r:id="rId10"/>
    <p:sldId id="31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0" autoAdjust="0"/>
    <p:restoredTop sz="96902" autoAdjust="0"/>
  </p:normalViewPr>
  <p:slideViewPr>
    <p:cSldViewPr snapToGrid="0">
      <p:cViewPr varScale="1">
        <p:scale>
          <a:sx n="58" d="100"/>
          <a:sy n="58" d="100"/>
        </p:scale>
        <p:origin x="119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Meeting #102</a:t>
            </a:r>
          </a:p>
          <a:p>
            <a:pPr>
              <a:lnSpc>
                <a:spcPct val="100000"/>
              </a:lnSpc>
            </a:pPr>
            <a:r>
              <a:rPr lang="fr-FR" sz="12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Edinburgh, GB, </a:t>
            </a:r>
            <a:r>
              <a:rPr lang="fr-FR" sz="1200" b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December</a:t>
            </a:r>
            <a:r>
              <a:rPr lang="fr-FR" sz="12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11-15, 2023</a:t>
            </a:r>
            <a:endParaRPr lang="en-US" sz="1200" b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SP-231653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AE8413-0E72-4417-9201-DE3DCDF35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#102 Edinburgh, GB, December 11-15,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0" dirty="0"/>
              <a:t>Way forwards for Release 19 AI/ML work in SA2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Lenovo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FC4D440-1192-53E3-1148-57910DEB6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Study was endorsed at SA2 #158 (S2-2310034). Study is composed of three work tasks</a:t>
            </a:r>
          </a:p>
          <a:p>
            <a:pPr lvl="1"/>
            <a:r>
              <a:rPr lang="en-GB" dirty="0" err="1"/>
              <a:t>WT1</a:t>
            </a:r>
            <a:r>
              <a:rPr lang="en-GB" dirty="0"/>
              <a:t>: AI/ML cross-domain (Core-RAN) coordination aspects</a:t>
            </a:r>
          </a:p>
          <a:p>
            <a:pPr lvl="1"/>
            <a:r>
              <a:rPr lang="en-GB" dirty="0" err="1"/>
              <a:t>WT2</a:t>
            </a:r>
            <a:r>
              <a:rPr lang="en-GB" dirty="0"/>
              <a:t>: Enable </a:t>
            </a:r>
            <a:r>
              <a:rPr lang="en-GB" dirty="0" err="1"/>
              <a:t>5G</a:t>
            </a:r>
            <a:r>
              <a:rPr lang="en-GB" dirty="0"/>
              <a:t> system to assist collaborative AI/ML operation involving </a:t>
            </a:r>
            <a:r>
              <a:rPr lang="en-GB" dirty="0" err="1"/>
              <a:t>5GC</a:t>
            </a:r>
            <a:r>
              <a:rPr lang="en-GB" dirty="0"/>
              <a:t>/</a:t>
            </a:r>
            <a:r>
              <a:rPr lang="en-GB" dirty="0" err="1"/>
              <a:t>NWDAF</a:t>
            </a:r>
            <a:r>
              <a:rPr lang="en-GB" dirty="0"/>
              <a:t> or AF for “Vertical Federated Learning (VFL)”.  	</a:t>
            </a:r>
          </a:p>
          <a:p>
            <a:pPr lvl="1"/>
            <a:r>
              <a:rPr lang="en-GB" dirty="0" err="1"/>
              <a:t>WT3</a:t>
            </a:r>
            <a:r>
              <a:rPr lang="en-GB" dirty="0"/>
              <a:t>: Support </a:t>
            </a:r>
            <a:r>
              <a:rPr lang="en-GB" dirty="0" err="1"/>
              <a:t>NWDAF</a:t>
            </a:r>
            <a:r>
              <a:rPr lang="en-GB" dirty="0"/>
              <a:t>-assisted policy control and address network abnormal behaviour (signalling storm)</a:t>
            </a:r>
          </a:p>
          <a:p>
            <a:r>
              <a:rPr lang="en-GB" dirty="0"/>
              <a:t>Further iterations of the SID (i.e. </a:t>
            </a:r>
            <a:r>
              <a:rPr lang="en-GB" dirty="0" err="1"/>
              <a:t>TUs</a:t>
            </a:r>
            <a:r>
              <a:rPr lang="en-GB" dirty="0"/>
              <a:t> estimation) were discussed at SA #101 and SA2 meetings #159 #160 but were postponed </a:t>
            </a:r>
          </a:p>
          <a:p>
            <a:r>
              <a:rPr lang="en-GB" dirty="0" err="1"/>
              <a:t>WT1</a:t>
            </a:r>
            <a:r>
              <a:rPr lang="en-GB" dirty="0"/>
              <a:t> is controversial given related AI/ML work in RAN groups while </a:t>
            </a:r>
            <a:r>
              <a:rPr lang="en-GB" dirty="0" err="1"/>
              <a:t>WT2</a:t>
            </a:r>
            <a:r>
              <a:rPr lang="en-GB" dirty="0"/>
              <a:t> and </a:t>
            </a:r>
            <a:r>
              <a:rPr lang="en-GB" dirty="0" err="1"/>
              <a:t>WT3</a:t>
            </a:r>
            <a:r>
              <a:rPr lang="en-GB" dirty="0"/>
              <a:t> are stable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F6913D-CC15-93AE-C019-8EABCDDC6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Status of SID on Core Network Enhanced Support for Artificial Intelligence (AI)/Machine Learning (ML)</a:t>
            </a:r>
          </a:p>
        </p:txBody>
      </p:sp>
    </p:spTree>
    <p:extLst>
      <p:ext uri="{BB962C8B-B14F-4D97-AF65-F5344CB8AC3E}">
        <p14:creationId xmlns:p14="http://schemas.microsoft.com/office/powerpoint/2010/main" val="555720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D795085-DB9F-89CD-5C5E-BAA45F6A0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264" y="1451335"/>
            <a:ext cx="3828077" cy="4507035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 general AI/ML framework</a:t>
            </a:r>
          </a:p>
          <a:p>
            <a:pPr lvl="1"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Include model training, model management, data collection, model inference and model storage</a:t>
            </a:r>
          </a:p>
          <a:p>
            <a:pPr lvl="1"/>
            <a:endParaRPr lang="en-US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Network-UE collaboration levels</a:t>
            </a:r>
          </a:p>
          <a:p>
            <a:pPr lvl="1"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Level x: No collaboration</a:t>
            </a:r>
          </a:p>
          <a:p>
            <a:pPr lvl="1"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Level y: Signaling-based collaboration without model transfer</a:t>
            </a:r>
          </a:p>
          <a:p>
            <a:pPr lvl="1"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Level z: Signaling-based collaboration with model transfer</a:t>
            </a:r>
          </a:p>
          <a:p>
            <a:pPr lvl="1"/>
            <a:endParaRPr lang="en-US" altLang="zh-CN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Life-cycle management (LCM) principles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Functionality-based and Model-ID-based LCM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Different manageable granularity for UE-side or UE-part </a:t>
            </a:r>
            <a:b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of two-sided models, based on identified configurations.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Relevant operations and functions 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latin typeface="Calibri" panose="020F0502020204030204" pitchFamily="34" charset="0"/>
                <a:cs typeface="Calibri" panose="020F0502020204030204" pitchFamily="34" charset="0"/>
              </a:rPr>
              <a:t>Performance monitoring, activation/deactivation, selection, switching, updating and fallback.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49D77D-C9A8-2641-01A5-B2406D3C4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Status of AI/ML related work in RAN – general aspects</a:t>
            </a:r>
          </a:p>
        </p:txBody>
      </p:sp>
      <p:grpSp>
        <p:nvGrpSpPr>
          <p:cNvPr id="6" name="组合 49">
            <a:extLst>
              <a:ext uri="{FF2B5EF4-FFF2-40B4-BE49-F238E27FC236}">
                <a16:creationId xmlns:a16="http://schemas.microsoft.com/office/drawing/2014/main" id="{170384C2-86FB-4206-412A-D61100D067F4}"/>
              </a:ext>
            </a:extLst>
          </p:cNvPr>
          <p:cNvGrpSpPr/>
          <p:nvPr/>
        </p:nvGrpSpPr>
        <p:grpSpPr>
          <a:xfrm>
            <a:off x="3979341" y="2043912"/>
            <a:ext cx="5067250" cy="2436068"/>
            <a:chOff x="1008326" y="222985"/>
            <a:chExt cx="10580728" cy="5086661"/>
          </a:xfrm>
          <a:noFill/>
        </p:grpSpPr>
        <p:sp>
          <p:nvSpPr>
            <p:cNvPr id="7" name="矩形 3">
              <a:extLst>
                <a:ext uri="{FF2B5EF4-FFF2-40B4-BE49-F238E27FC236}">
                  <a16:creationId xmlns:a16="http://schemas.microsoft.com/office/drawing/2014/main" id="{27A93EDF-DFC4-E9D2-5BDD-AA8698021373}"/>
                </a:ext>
              </a:extLst>
            </p:cNvPr>
            <p:cNvSpPr/>
            <p:nvPr/>
          </p:nvSpPr>
          <p:spPr>
            <a:xfrm>
              <a:off x="1008326" y="222985"/>
              <a:ext cx="1548174" cy="5086661"/>
            </a:xfrm>
            <a:prstGeom prst="rect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黑体" panose="02010609060101010101" pitchFamily="49" charset="-122"/>
                  <a:cs typeface="+mn-cs"/>
                </a:rPr>
                <a:t>Data collection</a:t>
              </a:r>
            </a:p>
          </p:txBody>
        </p:sp>
        <p:sp>
          <p:nvSpPr>
            <p:cNvPr id="8" name="矩形 52">
              <a:extLst>
                <a:ext uri="{FF2B5EF4-FFF2-40B4-BE49-F238E27FC236}">
                  <a16:creationId xmlns:a16="http://schemas.microsoft.com/office/drawing/2014/main" id="{D0F031F4-D86E-72EC-CC5B-61F104F65D22}"/>
                </a:ext>
              </a:extLst>
            </p:cNvPr>
            <p:cNvSpPr/>
            <p:nvPr/>
          </p:nvSpPr>
          <p:spPr>
            <a:xfrm>
              <a:off x="4480680" y="4331307"/>
              <a:ext cx="3101418" cy="972000"/>
            </a:xfrm>
            <a:prstGeom prst="rect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 anchorCtr="0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黑体" panose="02010609060101010101" pitchFamily="49" charset="-122"/>
                  <a:cs typeface="+mn-cs"/>
                </a:rPr>
                <a:t>Inference</a:t>
              </a:r>
              <a:endParaRPr kumimoji="0" lang="zh-CN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53">
              <a:extLst>
                <a:ext uri="{FF2B5EF4-FFF2-40B4-BE49-F238E27FC236}">
                  <a16:creationId xmlns:a16="http://schemas.microsoft.com/office/drawing/2014/main" id="{D36F159B-FC8A-5017-82DA-C051B6248B0D}"/>
                </a:ext>
              </a:extLst>
            </p:cNvPr>
            <p:cNvSpPr/>
            <p:nvPr/>
          </p:nvSpPr>
          <p:spPr>
            <a:xfrm>
              <a:off x="4480680" y="2190315"/>
              <a:ext cx="3101418" cy="1152000"/>
            </a:xfrm>
            <a:prstGeom prst="rect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 anchorCtr="0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黑体" panose="02010609060101010101" pitchFamily="49" charset="-122"/>
                  <a:cs typeface="+mn-cs"/>
                </a:rPr>
                <a:t>Management</a:t>
              </a:r>
            </a:p>
          </p:txBody>
        </p:sp>
        <p:cxnSp>
          <p:nvCxnSpPr>
            <p:cNvPr id="10" name="直接箭头连接符 59">
              <a:extLst>
                <a:ext uri="{FF2B5EF4-FFF2-40B4-BE49-F238E27FC236}">
                  <a16:creationId xmlns:a16="http://schemas.microsoft.com/office/drawing/2014/main" id="{1B6476E7-8962-79BA-41D4-2F85D29D11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39046" y="3342315"/>
              <a:ext cx="0" cy="1005710"/>
            </a:xfrm>
            <a:prstGeom prst="straightConnector1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headEnd type="triangle" w="lg" len="lg"/>
              <a:tailEnd type="none" w="lg" len="lg"/>
            </a:ln>
            <a:effectLst/>
          </p:spPr>
        </p:cxnSp>
        <p:cxnSp>
          <p:nvCxnSpPr>
            <p:cNvPr id="11" name="直接箭头连接符 62">
              <a:extLst>
                <a:ext uri="{FF2B5EF4-FFF2-40B4-BE49-F238E27FC236}">
                  <a16:creationId xmlns:a16="http://schemas.microsoft.com/office/drawing/2014/main" id="{41F31A2E-203B-7744-DC0F-B96D4230EB0E}"/>
                </a:ext>
              </a:extLst>
            </p:cNvPr>
            <p:cNvCxnSpPr>
              <a:cxnSpLocks/>
              <a:endCxn id="8" idx="1"/>
            </p:cNvCxnSpPr>
            <p:nvPr/>
          </p:nvCxnSpPr>
          <p:spPr>
            <a:xfrm>
              <a:off x="2308368" y="4817307"/>
              <a:ext cx="2172312" cy="0"/>
            </a:xfrm>
            <a:prstGeom prst="straightConnector1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headEnd w="lg" len="lg"/>
              <a:tailEnd type="triangle" w="lg" len="lg"/>
            </a:ln>
            <a:effectLst/>
          </p:spPr>
        </p:cxnSp>
        <p:cxnSp>
          <p:nvCxnSpPr>
            <p:cNvPr id="12" name="直接箭头连接符 65">
              <a:extLst>
                <a:ext uri="{FF2B5EF4-FFF2-40B4-BE49-F238E27FC236}">
                  <a16:creationId xmlns:a16="http://schemas.microsoft.com/office/drawing/2014/main" id="{9B5C9AC8-E5ED-0915-5913-F8C261D03F19}"/>
                </a:ext>
              </a:extLst>
            </p:cNvPr>
            <p:cNvCxnSpPr>
              <a:cxnSpLocks/>
              <a:stCxn id="7" idx="3"/>
              <a:endCxn id="9" idx="1"/>
            </p:cNvCxnSpPr>
            <p:nvPr/>
          </p:nvCxnSpPr>
          <p:spPr>
            <a:xfrm>
              <a:off x="2556500" y="2766316"/>
              <a:ext cx="1924180" cy="0"/>
            </a:xfrm>
            <a:prstGeom prst="straightConnector1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headEnd w="lg" len="lg"/>
              <a:tailEnd type="triangle" w="lg" len="lg"/>
            </a:ln>
            <a:effectLst/>
          </p:spPr>
        </p:cxnSp>
        <p:sp>
          <p:nvSpPr>
            <p:cNvPr id="13" name="文本框 39">
              <a:extLst>
                <a:ext uri="{FF2B5EF4-FFF2-40B4-BE49-F238E27FC236}">
                  <a16:creationId xmlns:a16="http://schemas.microsoft.com/office/drawing/2014/main" id="{9CD63D79-FBBB-C593-ECDE-16641FDDB405}"/>
                </a:ext>
              </a:extLst>
            </p:cNvPr>
            <p:cNvSpPr txBox="1"/>
            <p:nvPr/>
          </p:nvSpPr>
          <p:spPr>
            <a:xfrm>
              <a:off x="2601995" y="372576"/>
              <a:ext cx="1329496" cy="385594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Training data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14" name="文本框 45">
              <a:extLst>
                <a:ext uri="{FF2B5EF4-FFF2-40B4-BE49-F238E27FC236}">
                  <a16:creationId xmlns:a16="http://schemas.microsoft.com/office/drawing/2014/main" id="{CB263CCA-4E19-CB69-9D82-DB5B4E1DCE86}"/>
                </a:ext>
              </a:extLst>
            </p:cNvPr>
            <p:cNvSpPr txBox="1"/>
            <p:nvPr/>
          </p:nvSpPr>
          <p:spPr>
            <a:xfrm>
              <a:off x="4004848" y="3546580"/>
              <a:ext cx="1142055" cy="578391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Output for </a:t>
              </a:r>
              <a:b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</a:b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Monitoring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15" name="文本框 48">
              <a:extLst>
                <a:ext uri="{FF2B5EF4-FFF2-40B4-BE49-F238E27FC236}">
                  <a16:creationId xmlns:a16="http://schemas.microsoft.com/office/drawing/2014/main" id="{B859EA1C-38F2-F7AE-A390-C5E3E8859154}"/>
                </a:ext>
              </a:extLst>
            </p:cNvPr>
            <p:cNvSpPr txBox="1"/>
            <p:nvPr/>
          </p:nvSpPr>
          <p:spPr>
            <a:xfrm>
              <a:off x="6739045" y="3429808"/>
              <a:ext cx="2065871" cy="578391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Selection/(de)activation</a:t>
              </a:r>
            </a:p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/switching/fallback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16" name="矩形 1">
              <a:extLst>
                <a:ext uri="{FF2B5EF4-FFF2-40B4-BE49-F238E27FC236}">
                  <a16:creationId xmlns:a16="http://schemas.microsoft.com/office/drawing/2014/main" id="{C43A0E0D-CFC1-254E-5BB2-FDB0661B5277}"/>
                </a:ext>
              </a:extLst>
            </p:cNvPr>
            <p:cNvSpPr/>
            <p:nvPr/>
          </p:nvSpPr>
          <p:spPr>
            <a:xfrm>
              <a:off x="4480680" y="222985"/>
              <a:ext cx="3101418" cy="972000"/>
            </a:xfrm>
            <a:prstGeom prst="rect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 anchorCtr="0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黑体" panose="02010609060101010101" pitchFamily="49" charset="-122"/>
                  <a:cs typeface="+mn-cs"/>
                </a:rPr>
                <a:t>Model Training</a:t>
              </a:r>
            </a:p>
          </p:txBody>
        </p:sp>
        <p:cxnSp>
          <p:nvCxnSpPr>
            <p:cNvPr id="17" name="直接箭头连接符 6">
              <a:extLst>
                <a:ext uri="{FF2B5EF4-FFF2-40B4-BE49-F238E27FC236}">
                  <a16:creationId xmlns:a16="http://schemas.microsoft.com/office/drawing/2014/main" id="{1CB00995-6C92-8AF9-5421-FC86693A50E8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 flipV="1">
              <a:off x="2308368" y="708985"/>
              <a:ext cx="2172312" cy="2144"/>
            </a:xfrm>
            <a:prstGeom prst="straightConnector1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headEnd w="lg" len="lg"/>
              <a:tailEnd type="triangle" w="lg" len="lg"/>
            </a:ln>
            <a:effectLst/>
          </p:spPr>
        </p:cxnSp>
        <p:cxnSp>
          <p:nvCxnSpPr>
            <p:cNvPr id="18" name="直接箭头连接符 23">
              <a:extLst>
                <a:ext uri="{FF2B5EF4-FFF2-40B4-BE49-F238E27FC236}">
                  <a16:creationId xmlns:a16="http://schemas.microsoft.com/office/drawing/2014/main" id="{F9293FAC-408D-A988-BD21-343F7596B8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5703" y="3342315"/>
              <a:ext cx="0" cy="1005710"/>
            </a:xfrm>
            <a:prstGeom prst="straightConnector1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headEnd type="none" w="lg" len="lg"/>
              <a:tailEnd type="triangle" w="lg" len="lg"/>
            </a:ln>
            <a:effectLst/>
          </p:spPr>
        </p:cxnSp>
        <p:cxnSp>
          <p:nvCxnSpPr>
            <p:cNvPr id="19" name="直接箭头连接符 24">
              <a:extLst>
                <a:ext uri="{FF2B5EF4-FFF2-40B4-BE49-F238E27FC236}">
                  <a16:creationId xmlns:a16="http://schemas.microsoft.com/office/drawing/2014/main" id="{D7275FDB-9A55-C898-6284-35E2FF42B554}"/>
                </a:ext>
              </a:extLst>
            </p:cNvPr>
            <p:cNvCxnSpPr>
              <a:cxnSpLocks/>
              <a:stCxn id="9" idx="0"/>
              <a:endCxn id="16" idx="2"/>
            </p:cNvCxnSpPr>
            <p:nvPr/>
          </p:nvCxnSpPr>
          <p:spPr>
            <a:xfrm flipV="1">
              <a:off x="6031389" y="1194985"/>
              <a:ext cx="0" cy="995330"/>
            </a:xfrm>
            <a:prstGeom prst="straightConnector1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headEnd type="none" w="lg" len="lg"/>
              <a:tailEnd type="triangle" w="lg" len="lg"/>
            </a:ln>
            <a:effectLst/>
          </p:spPr>
        </p:cxnSp>
        <p:sp>
          <p:nvSpPr>
            <p:cNvPr id="20" name="文本框 25">
              <a:extLst>
                <a:ext uri="{FF2B5EF4-FFF2-40B4-BE49-F238E27FC236}">
                  <a16:creationId xmlns:a16="http://schemas.microsoft.com/office/drawing/2014/main" id="{FF549950-0E68-075F-55D1-FCB562E01D03}"/>
                </a:ext>
              </a:extLst>
            </p:cNvPr>
            <p:cNvSpPr txBox="1"/>
            <p:nvPr/>
          </p:nvSpPr>
          <p:spPr>
            <a:xfrm>
              <a:off x="6024632" y="1404882"/>
              <a:ext cx="2052483" cy="578391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Performance feedback/</a:t>
              </a:r>
            </a:p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Retraining Request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21" name="文本框 26">
              <a:extLst>
                <a:ext uri="{FF2B5EF4-FFF2-40B4-BE49-F238E27FC236}">
                  <a16:creationId xmlns:a16="http://schemas.microsoft.com/office/drawing/2014/main" id="{5620C069-BA91-FCA2-213D-444878A98D05}"/>
                </a:ext>
              </a:extLst>
            </p:cNvPr>
            <p:cNvSpPr txBox="1"/>
            <p:nvPr/>
          </p:nvSpPr>
          <p:spPr>
            <a:xfrm>
              <a:off x="8020186" y="382534"/>
              <a:ext cx="2049138" cy="385594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Trained/updated model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22" name="文本框 27">
              <a:extLst>
                <a:ext uri="{FF2B5EF4-FFF2-40B4-BE49-F238E27FC236}">
                  <a16:creationId xmlns:a16="http://schemas.microsoft.com/office/drawing/2014/main" id="{44D52C9C-0B29-5CEE-B51F-FCE85FD99983}"/>
                </a:ext>
              </a:extLst>
            </p:cNvPr>
            <p:cNvSpPr txBox="1"/>
            <p:nvPr/>
          </p:nvSpPr>
          <p:spPr>
            <a:xfrm>
              <a:off x="2503313" y="2351808"/>
              <a:ext cx="1526978" cy="385594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Monitoring Data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23" name="文本框 28">
              <a:extLst>
                <a:ext uri="{FF2B5EF4-FFF2-40B4-BE49-F238E27FC236}">
                  <a16:creationId xmlns:a16="http://schemas.microsoft.com/office/drawing/2014/main" id="{A29B2649-2E84-CF67-2575-8A8FE2376258}"/>
                </a:ext>
              </a:extLst>
            </p:cNvPr>
            <p:cNvSpPr txBox="1"/>
            <p:nvPr/>
          </p:nvSpPr>
          <p:spPr>
            <a:xfrm>
              <a:off x="2558250" y="4478048"/>
              <a:ext cx="1416522" cy="385594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Inference data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24" name="矩形 7">
              <a:extLst>
                <a:ext uri="{FF2B5EF4-FFF2-40B4-BE49-F238E27FC236}">
                  <a16:creationId xmlns:a16="http://schemas.microsoft.com/office/drawing/2014/main" id="{C6698E79-D775-668F-1B24-ED68B9B226F2}"/>
                </a:ext>
              </a:extLst>
            </p:cNvPr>
            <p:cNvSpPr/>
            <p:nvPr/>
          </p:nvSpPr>
          <p:spPr>
            <a:xfrm>
              <a:off x="9538227" y="2190315"/>
              <a:ext cx="2050827" cy="1152001"/>
            </a:xfrm>
            <a:prstGeom prst="rect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 anchorCtr="0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黑体" panose="02010609060101010101" pitchFamily="49" charset="-122"/>
                  <a:cs typeface="+mn-cs"/>
                </a:rPr>
                <a:t>Model Storage</a:t>
              </a:r>
            </a:p>
          </p:txBody>
        </p:sp>
        <p:cxnSp>
          <p:nvCxnSpPr>
            <p:cNvPr id="25" name="连接符: 肘形 11">
              <a:extLst>
                <a:ext uri="{FF2B5EF4-FFF2-40B4-BE49-F238E27FC236}">
                  <a16:creationId xmlns:a16="http://schemas.microsoft.com/office/drawing/2014/main" id="{98EB5E08-3598-0F8A-10A2-E0BC3F1CDD13}"/>
                </a:ext>
              </a:extLst>
            </p:cNvPr>
            <p:cNvCxnSpPr>
              <a:stCxn id="16" idx="3"/>
              <a:endCxn id="24" idx="0"/>
            </p:cNvCxnSpPr>
            <p:nvPr/>
          </p:nvCxnSpPr>
          <p:spPr>
            <a:xfrm>
              <a:off x="7582098" y="708986"/>
              <a:ext cx="2981543" cy="1481330"/>
            </a:xfrm>
            <a:prstGeom prst="bentConnector2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tailEnd type="triangle" w="lg" len="lg"/>
            </a:ln>
            <a:effectLst/>
          </p:spPr>
        </p:cxnSp>
        <p:cxnSp>
          <p:nvCxnSpPr>
            <p:cNvPr id="26" name="连接符: 肘形 12">
              <a:extLst>
                <a:ext uri="{FF2B5EF4-FFF2-40B4-BE49-F238E27FC236}">
                  <a16:creationId xmlns:a16="http://schemas.microsoft.com/office/drawing/2014/main" id="{688A4D6A-EDD2-1CC8-3FA2-966B77712C94}"/>
                </a:ext>
              </a:extLst>
            </p:cNvPr>
            <p:cNvCxnSpPr>
              <a:cxnSpLocks/>
              <a:stCxn id="24" idx="2"/>
              <a:endCxn id="8" idx="3"/>
            </p:cNvCxnSpPr>
            <p:nvPr/>
          </p:nvCxnSpPr>
          <p:spPr>
            <a:xfrm rot="5400000">
              <a:off x="8335374" y="2589040"/>
              <a:ext cx="1474992" cy="2981543"/>
            </a:xfrm>
            <a:prstGeom prst="bentConnector2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tailEnd type="triangle" w="lg" len="lg"/>
            </a:ln>
            <a:effectLst/>
          </p:spPr>
        </p:cxnSp>
        <p:cxnSp>
          <p:nvCxnSpPr>
            <p:cNvPr id="27" name="直接箭头连接符 15">
              <a:extLst>
                <a:ext uri="{FF2B5EF4-FFF2-40B4-BE49-F238E27FC236}">
                  <a16:creationId xmlns:a16="http://schemas.microsoft.com/office/drawing/2014/main" id="{B9CDCC77-E5A3-A405-4C32-B6219116C712}"/>
                </a:ext>
              </a:extLst>
            </p:cNvPr>
            <p:cNvCxnSpPr>
              <a:cxnSpLocks/>
              <a:stCxn id="24" idx="1"/>
              <a:endCxn id="9" idx="3"/>
            </p:cNvCxnSpPr>
            <p:nvPr/>
          </p:nvCxnSpPr>
          <p:spPr>
            <a:xfrm flipH="1">
              <a:off x="7582098" y="2766316"/>
              <a:ext cx="1956129" cy="0"/>
            </a:xfrm>
            <a:prstGeom prst="straightConnector1">
              <a:avLst/>
            </a:prstGeom>
            <a:grpFill/>
            <a:ln w="12700" cap="flat" cmpd="sng" algn="ctr">
              <a:solidFill>
                <a:schemeClr val="accent1"/>
              </a:solidFill>
              <a:prstDash val="solid"/>
              <a:headEnd type="triangle" w="lg" len="lg"/>
              <a:tailEnd type="none" w="lg" len="lg"/>
            </a:ln>
            <a:effectLst/>
          </p:spPr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id="{884941D2-E7C1-33AC-0137-B7EFB04F1103}"/>
                </a:ext>
              </a:extLst>
            </p:cNvPr>
            <p:cNvSpPr txBox="1"/>
            <p:nvPr/>
          </p:nvSpPr>
          <p:spPr>
            <a:xfrm>
              <a:off x="7694256" y="2193953"/>
              <a:ext cx="2050827" cy="578391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Model transfer/delivery request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29" name="文本框 38">
              <a:extLst>
                <a:ext uri="{FF2B5EF4-FFF2-40B4-BE49-F238E27FC236}">
                  <a16:creationId xmlns:a16="http://schemas.microsoft.com/office/drawing/2014/main" id="{2D907F59-EB6E-F102-2C25-2912F523C24D}"/>
                </a:ext>
              </a:extLst>
            </p:cNvPr>
            <p:cNvSpPr txBox="1"/>
            <p:nvPr/>
          </p:nvSpPr>
          <p:spPr>
            <a:xfrm>
              <a:off x="8287578" y="4524906"/>
              <a:ext cx="2019011" cy="385594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黑体" panose="02010609060101010101" pitchFamily="49" charset="-122"/>
                </a:rPr>
                <a:t>Model transfer/delivery</a:t>
              </a:r>
              <a:endParaRPr kumimoji="0" lang="zh-CN" altLang="en-US" sz="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4558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33631C7-2C8D-868F-72FD-85FC66CB8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454150"/>
            <a:ext cx="3796079" cy="4830763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CSI feedback enhancement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CSI compression using two-sided AI model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CSI prediction using UE-sided model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Beam management (BM)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BM-</a:t>
            </a:r>
            <a:r>
              <a:rPr lang="en-US" altLang="zh-CN" i="1" dirty="0" err="1">
                <a:latin typeface="Calibri" panose="020F0502020204030204" pitchFamily="34" charset="0"/>
                <a:cs typeface="Calibri" panose="020F0502020204030204" pitchFamily="34" charset="0"/>
              </a:rPr>
              <a:t>Case1</a:t>
            </a: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: Spatial-domain DL Tx beam or beam pair prediction using NW and/or UE-side AI model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BM-</a:t>
            </a:r>
            <a:r>
              <a:rPr lang="en-US" altLang="zh-CN" i="1" dirty="0" err="1">
                <a:latin typeface="Calibri" panose="020F0502020204030204" pitchFamily="34" charset="0"/>
                <a:cs typeface="Calibri" panose="020F0502020204030204" pitchFamily="34" charset="0"/>
              </a:rPr>
              <a:t>Case2</a:t>
            </a: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: Temporal DL Tx beam or beam pair prediction using NW and/or UE-side AI model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Positioning accuracy enhancement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Direct AI/ML positioning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i="1" dirty="0">
                <a:latin typeface="Calibri" panose="020F0502020204030204" pitchFamily="34" charset="0"/>
                <a:cs typeface="Calibri" panose="020F0502020204030204" pitchFamily="34" charset="0"/>
              </a:rPr>
              <a:t>AI/ML assisted positioning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4B18C1-840B-B2FE-9491-8968FF75B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Status of AI/ML related work in RAN – </a:t>
            </a:r>
            <a:r>
              <a:rPr lang="en-GB" dirty="0" err="1"/>
              <a:t>RAN1</a:t>
            </a:r>
            <a:r>
              <a:rPr lang="en-GB" dirty="0"/>
              <a:t> use cases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4FCC59A-D1D6-3E02-78E5-6F91C8597FC3}"/>
              </a:ext>
            </a:extLst>
          </p:cNvPr>
          <p:cNvSpPr txBox="1">
            <a:spLocks/>
          </p:cNvSpPr>
          <p:nvPr/>
        </p:nvSpPr>
        <p:spPr bwMode="auto">
          <a:xfrm>
            <a:off x="4703885" y="1454150"/>
            <a:ext cx="4073769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Conclusions from RAN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WG1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9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Recommendation</a:t>
            </a:r>
            <a:r>
              <a:rPr lang="en-US" sz="1900" i="1" dirty="0">
                <a:latin typeface="Calibri" panose="020F0502020204030204" pitchFamily="34" charset="0"/>
                <a:cs typeface="Calibri" panose="020F0502020204030204" pitchFamily="34" charset="0"/>
              </a:rPr>
              <a:t> for normative work for: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zh-CN" sz="1700" i="1" dirty="0">
                <a:latin typeface="Calibri" panose="020F0502020204030204" pitchFamily="34" charset="0"/>
                <a:cs typeface="Calibri" panose="020F0502020204030204" pitchFamily="34" charset="0"/>
              </a:rPr>
              <a:t>BM-</a:t>
            </a:r>
            <a:r>
              <a:rPr lang="en-US" altLang="zh-CN" sz="1700" i="1" dirty="0" err="1">
                <a:latin typeface="Calibri" panose="020F0502020204030204" pitchFamily="34" charset="0"/>
                <a:cs typeface="Calibri" panose="020F0502020204030204" pitchFamily="34" charset="0"/>
              </a:rPr>
              <a:t>Case1</a:t>
            </a:r>
            <a:endParaRPr lang="en-US" altLang="zh-CN" sz="17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zh-CN" sz="1700" i="1" dirty="0">
                <a:latin typeface="Calibri" panose="020F0502020204030204" pitchFamily="34" charset="0"/>
                <a:cs typeface="Calibri" panose="020F0502020204030204" pitchFamily="34" charset="0"/>
              </a:rPr>
              <a:t>BM-</a:t>
            </a:r>
            <a:r>
              <a:rPr lang="en-US" altLang="zh-CN" sz="1700" i="1" dirty="0" err="1">
                <a:latin typeface="Calibri" panose="020F0502020204030204" pitchFamily="34" charset="0"/>
                <a:cs typeface="Calibri" panose="020F0502020204030204" pitchFamily="34" charset="0"/>
              </a:rPr>
              <a:t>Case2</a:t>
            </a:r>
            <a:endParaRPr lang="en-US" altLang="zh-CN" sz="17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zh-CN" sz="1700" i="1" dirty="0">
                <a:latin typeface="Calibri" panose="020F0502020204030204" pitchFamily="34" charset="0"/>
                <a:cs typeface="Calibri" panose="020F0502020204030204" pitchFamily="34" charset="0"/>
              </a:rPr>
              <a:t>Direct AI/ML positioning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zh-CN" sz="1700" i="1" dirty="0">
                <a:latin typeface="Calibri" panose="020F0502020204030204" pitchFamily="34" charset="0"/>
                <a:cs typeface="Calibri" panose="020F0502020204030204" pitchFamily="34" charset="0"/>
              </a:rPr>
              <a:t>AI/ML assisted positioning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9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No consensus </a:t>
            </a:r>
            <a:r>
              <a:rPr lang="en-US" sz="1900" i="1" dirty="0">
                <a:latin typeface="Calibri" panose="020F0502020204030204" pitchFamily="34" charset="0"/>
                <a:cs typeface="Calibri" panose="020F0502020204030204" pitchFamily="34" charset="0"/>
              </a:rPr>
              <a:t>for normative work recommendation: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700" i="1" dirty="0">
                <a:latin typeface="Calibri" panose="020F0502020204030204" pitchFamily="34" charset="0"/>
                <a:cs typeface="Calibri" panose="020F0502020204030204" pitchFamily="34" charset="0"/>
              </a:rPr>
              <a:t>CSI compression </a:t>
            </a: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sz="1700" i="1" dirty="0">
                <a:latin typeface="Calibri" panose="020F0502020204030204" pitchFamily="34" charset="0"/>
                <a:cs typeface="Calibri" panose="020F0502020204030204" pitchFamily="34" charset="0"/>
              </a:rPr>
              <a:t>One-sided CSI prediction use-case</a:t>
            </a:r>
            <a:endParaRPr lang="en-GB" sz="1700" kern="0" dirty="0"/>
          </a:p>
        </p:txBody>
      </p:sp>
      <p:sp>
        <p:nvSpPr>
          <p:cNvPr id="5" name="右大括号 7">
            <a:extLst>
              <a:ext uri="{FF2B5EF4-FFF2-40B4-BE49-F238E27FC236}">
                <a16:creationId xmlns:a16="http://schemas.microsoft.com/office/drawing/2014/main" id="{FEE33771-E790-F2E7-E0C3-D8ED464441EC}"/>
              </a:ext>
            </a:extLst>
          </p:cNvPr>
          <p:cNvSpPr/>
          <p:nvPr/>
        </p:nvSpPr>
        <p:spPr>
          <a:xfrm>
            <a:off x="4485388" y="1567962"/>
            <a:ext cx="218497" cy="4437184"/>
          </a:xfrm>
          <a:prstGeom prst="rightBrace">
            <a:avLst>
              <a:gd name="adj1" fmla="val 11866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06605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831CFC-EF9A-1C80-0903-AC1EC98C1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2"/>
            <a:ext cx="8388350" cy="2212240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Network-side data collection mechanisms</a:t>
            </a:r>
          </a:p>
          <a:p>
            <a:pPr lvl="1"/>
            <a:r>
              <a:rPr lang="en-GB" dirty="0" err="1"/>
              <a:t>gNB</a:t>
            </a:r>
            <a:r>
              <a:rPr lang="en-GB" dirty="0"/>
              <a:t>-centric data collection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Data used for model training at </a:t>
            </a:r>
            <a:r>
              <a:rPr lang="en-GB" dirty="0" err="1"/>
              <a:t>gNB</a:t>
            </a:r>
            <a:endParaRPr lang="en-GB" dirty="0"/>
          </a:p>
          <a:p>
            <a:pPr lvl="1"/>
            <a:r>
              <a:rPr lang="en-GB" dirty="0"/>
              <a:t>OAM-centric data collection (using MDT)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 err="1">
                <a:sym typeface="Wingdings" panose="05000000000000000000" pitchFamily="2" charset="2"/>
              </a:rPr>
              <a:t>gNB</a:t>
            </a:r>
            <a:r>
              <a:rPr lang="en-GB" dirty="0">
                <a:sym typeface="Wingdings" panose="05000000000000000000" pitchFamily="2" charset="2"/>
              </a:rPr>
              <a:t> is a consumer of data from OAM for model training  at </a:t>
            </a:r>
            <a:r>
              <a:rPr lang="en-GB" dirty="0" err="1">
                <a:sym typeface="Wingdings" panose="05000000000000000000" pitchFamily="2" charset="2"/>
              </a:rPr>
              <a:t>gNB</a:t>
            </a:r>
            <a:endParaRPr lang="en-GB" dirty="0">
              <a:sym typeface="Wingdings" panose="05000000000000000000" pitchFamily="2" charset="2"/>
            </a:endParaRPr>
          </a:p>
          <a:p>
            <a:pPr lvl="1"/>
            <a:r>
              <a:rPr lang="en-GB" dirty="0" err="1">
                <a:sym typeface="Wingdings" panose="05000000000000000000" pitchFamily="2" charset="2"/>
              </a:rPr>
              <a:t>LMF</a:t>
            </a:r>
            <a:r>
              <a:rPr lang="en-GB" dirty="0">
                <a:sym typeface="Wingdings" panose="05000000000000000000" pitchFamily="2" charset="2"/>
              </a:rPr>
              <a:t>-centric data collection  Data used for training AI/ML models used at </a:t>
            </a:r>
            <a:r>
              <a:rPr lang="en-GB" dirty="0" err="1">
                <a:sym typeface="Wingdings" panose="05000000000000000000" pitchFamily="2" charset="2"/>
              </a:rPr>
              <a:t>LMF</a:t>
            </a:r>
            <a:endParaRPr lang="en-GB" dirty="0"/>
          </a:p>
          <a:p>
            <a:r>
              <a:rPr lang="en-GB" dirty="0"/>
              <a:t>UE-side data collection mechanisms</a:t>
            </a:r>
          </a:p>
          <a:p>
            <a:pPr lvl="1"/>
            <a:r>
              <a:rPr lang="en-GB" dirty="0"/>
              <a:t>UE collects and directly transfers training data to the Over-The-Top (OTT) server</a:t>
            </a:r>
          </a:p>
          <a:p>
            <a:pPr lvl="1"/>
            <a:r>
              <a:rPr lang="en-GB" dirty="0"/>
              <a:t>UE collects training data and transfers it to Core Network. Core Network transfers the training data to the OTT server.</a:t>
            </a:r>
          </a:p>
          <a:p>
            <a:pPr lvl="1"/>
            <a:r>
              <a:rPr lang="en-GB" dirty="0"/>
              <a:t>UE collects training data and transfers it to OAM. OAM transfers the needed data to the OTT server.</a:t>
            </a:r>
          </a:p>
          <a:p>
            <a:pPr lvl="1"/>
            <a:r>
              <a:rPr lang="en-GB" dirty="0" err="1">
                <a:highlight>
                  <a:srgbClr val="FFFF00"/>
                </a:highlight>
              </a:rPr>
              <a:t>RAN2</a:t>
            </a:r>
            <a:r>
              <a:rPr lang="en-GB" dirty="0">
                <a:highlight>
                  <a:srgbClr val="FFFF00"/>
                </a:highlight>
              </a:rPr>
              <a:t> did not study or analyse these proposals and did not agree to requirements or recommendations.</a:t>
            </a:r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E73E8D-49F4-0D47-56A5-79A7E093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Status of AI/ML related work in RAN – Data Collection aspects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A61A82-50FE-CC13-B9DA-BE3C8730B1C4}"/>
              </a:ext>
            </a:extLst>
          </p:cNvPr>
          <p:cNvSpPr txBox="1"/>
          <p:nvPr/>
        </p:nvSpPr>
        <p:spPr>
          <a:xfrm>
            <a:off x="485775" y="3725988"/>
            <a:ext cx="8172450" cy="196361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lvl="1">
              <a:spcBef>
                <a:spcPct val="20000"/>
              </a:spcBef>
              <a:buClr>
                <a:srgbClr val="C00000"/>
              </a:buClr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Observation 1: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WT1.1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focuses on UE-side data collection and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WT1.5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on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LMF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-centric data collection</a:t>
            </a:r>
          </a:p>
          <a:p>
            <a:pPr lvl="1">
              <a:spcBef>
                <a:spcPct val="20000"/>
              </a:spcBef>
              <a:buClr>
                <a:srgbClr val="C00000"/>
              </a:buClr>
              <a:defRPr/>
            </a:pPr>
            <a:r>
              <a:rPr lang="en-GB" sz="1600" kern="0" dirty="0">
                <a:solidFill>
                  <a:prstClr val="black"/>
                </a:solidFill>
                <a:latin typeface="Calibri"/>
              </a:rPr>
              <a:t>Observation 2: SA2 can study further UE-side data collection, given that RAN will not further work on this topic</a:t>
            </a:r>
          </a:p>
          <a:p>
            <a:pPr lvl="1">
              <a:spcBef>
                <a:spcPct val="20000"/>
              </a:spcBef>
              <a:buClr>
                <a:srgbClr val="C00000"/>
              </a:buClr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Observation 3: 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LMF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-centric data collection options can be further studied at SA2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600" kern="0" dirty="0">
                <a:solidFill>
                  <a:prstClr val="black"/>
                </a:solidFill>
                <a:latin typeface="Calibri"/>
              </a:rPr>
              <a:t>Observation 4: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 common data collection framework has been defined in RAN. SA2 can further study if a common data collection framework can be defined </a:t>
            </a:r>
          </a:p>
        </p:txBody>
      </p:sp>
    </p:spTree>
    <p:extLst>
      <p:ext uri="{BB962C8B-B14F-4D97-AF65-F5344CB8AC3E}">
        <p14:creationId xmlns:p14="http://schemas.microsoft.com/office/powerpoint/2010/main" val="213095215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7B23590-3111-B231-977B-FAB78896AF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0993131"/>
              </p:ext>
            </p:extLst>
          </p:nvPr>
        </p:nvGraphicFramePr>
        <p:xfrm>
          <a:off x="950057" y="1548004"/>
          <a:ext cx="7243885" cy="1825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3727">
                  <a:extLst>
                    <a:ext uri="{9D8B030D-6E8A-4147-A177-3AD203B41FA5}">
                      <a16:colId xmlns:a16="http://schemas.microsoft.com/office/drawing/2014/main" val="2819046011"/>
                    </a:ext>
                  </a:extLst>
                </a:gridCol>
                <a:gridCol w="6510158">
                  <a:extLst>
                    <a:ext uri="{9D8B030D-6E8A-4147-A177-3AD203B41FA5}">
                      <a16:colId xmlns:a16="http://schemas.microsoft.com/office/drawing/2014/main" val="479213082"/>
                    </a:ext>
                  </a:extLst>
                </a:gridCol>
              </a:tblGrid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1a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</a:rPr>
                        <a:t>gNB can transfer/deliver AI/ML model(s) to UE via RRC signalling.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23880029"/>
                  </a:ext>
                </a:extLst>
              </a:tr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2a</a:t>
                      </a:r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</a:rPr>
                        <a:t> Core Network (except LMF) can transfer/deliver AI/ML model(s) to UE via NAS signalling.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2883378"/>
                  </a:ext>
                </a:extLst>
              </a:tr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3a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r>
                        <a:rPr lang="en-GB" sz="1200" u="none" strike="noStrike" dirty="0" err="1">
                          <a:effectLst/>
                        </a:rPr>
                        <a:t>LMF</a:t>
                      </a:r>
                      <a:r>
                        <a:rPr lang="en-GB" sz="1200" u="none" strike="noStrike" dirty="0">
                          <a:effectLst/>
                        </a:rPr>
                        <a:t> can transfer/deliver AI/ML model(s) to UE via LPP signalling.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81608818"/>
                  </a:ext>
                </a:extLst>
              </a:tr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1b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</a:rPr>
                        <a:t> gNB can transfer/deliver AI/ML model(s) to UE via UP data.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24400843"/>
                  </a:ext>
                </a:extLst>
              </a:tr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2b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</a:rPr>
                        <a:t> Core Network (except LMF) can transfer/deliver AI/ML model(s) to UE via User Plane (UP) data.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08042236"/>
                  </a:ext>
                </a:extLst>
              </a:tr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3b</a:t>
                      </a:r>
                      <a:r>
                        <a:rPr lang="en-GB" sz="1200" u="none" strike="noStrike" dirty="0">
                          <a:effectLst/>
                        </a:rPr>
                        <a:t>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</a:rPr>
                        <a:t>LMF can transfer/deliver AI/ML model(s) to UE via UP data.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0649610"/>
                  </a:ext>
                </a:extLst>
              </a:tr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4a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>
                          <a:effectLst/>
                        </a:rPr>
                        <a:t> OTT server can transfer/deliver AI/ML model(s) to UE (e.g., transparent to 3GPP).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3965907"/>
                  </a:ext>
                </a:extLst>
              </a:tr>
              <a:tr h="2282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Solution </a:t>
                      </a:r>
                      <a:r>
                        <a:rPr lang="en-GB" sz="1200" u="none" strike="noStrike" dirty="0" err="1">
                          <a:effectLst/>
                        </a:rPr>
                        <a:t>4b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 OAM can transfer/deliver AI/ML model(s) to UE.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5083222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8472A369-7069-8718-CDC6-3345C53ED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Status of AI/ML related work in RAN – Model transfer/delivery to 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9CC0B-278D-83C7-6D23-8D7451B6693B}"/>
              </a:ext>
            </a:extLst>
          </p:cNvPr>
          <p:cNvSpPr txBox="1"/>
          <p:nvPr/>
        </p:nvSpPr>
        <p:spPr>
          <a:xfrm>
            <a:off x="420932" y="4003910"/>
            <a:ext cx="8172450" cy="1372683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600" kern="0" dirty="0">
                <a:solidFill>
                  <a:prstClr val="black"/>
                </a:solidFill>
                <a:latin typeface="Calibri"/>
              </a:rPr>
              <a:t>Observation 5: </a:t>
            </a:r>
            <a:r>
              <a:rPr lang="en-GB" sz="1600" kern="0" dirty="0" err="1">
                <a:solidFill>
                  <a:prstClr val="black"/>
                </a:solidFill>
                <a:latin typeface="Calibri"/>
              </a:rPr>
              <a:t>WT1.2</a:t>
            </a:r>
            <a:r>
              <a:rPr lang="en-GB" sz="1600" kern="0" dirty="0">
                <a:solidFill>
                  <a:prstClr val="black"/>
                </a:solidFill>
                <a:latin typeface="Calibri"/>
              </a:rPr>
              <a:t> studies model/transfer delivery options. Mod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el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/Transfer delivery options (for UE-side models) involving the CN can be further studied and evaluated by SA2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600" kern="0" dirty="0">
                <a:solidFill>
                  <a:prstClr val="black"/>
                </a:solidFill>
                <a:latin typeface="Calibri"/>
              </a:rPr>
              <a:t>Observation 6: </a:t>
            </a:r>
            <a:r>
              <a:rPr lang="en-GB" sz="1600" kern="0" dirty="0" err="1">
                <a:solidFill>
                  <a:prstClr val="black"/>
                </a:solidFill>
                <a:latin typeface="Calibri"/>
              </a:rPr>
              <a:t>WT1.3</a:t>
            </a:r>
            <a:r>
              <a:rPr lang="en-GB" sz="1600" kern="0" dirty="0">
                <a:solidFill>
                  <a:prstClr val="black"/>
                </a:solidFill>
                <a:latin typeface="Calibri"/>
              </a:rPr>
              <a:t> studies model identification. Use case for UE-side model identification at CN for delivering models to UE can be further studied and evaluated by SA2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ACF683BB-CDB7-2DC8-73B2-6B0DBD4AFE99}"/>
              </a:ext>
            </a:extLst>
          </p:cNvPr>
          <p:cNvSpPr txBox="1">
            <a:spLocks/>
          </p:cNvSpPr>
          <p:nvPr/>
        </p:nvSpPr>
        <p:spPr bwMode="auto">
          <a:xfrm>
            <a:off x="2842113" y="1299177"/>
            <a:ext cx="3330088" cy="24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1200" b="1" kern="0" dirty="0"/>
              <a:t>Model transfer/delivery options in TR 38883</a:t>
            </a:r>
          </a:p>
        </p:txBody>
      </p:sp>
    </p:spTree>
    <p:extLst>
      <p:ext uri="{BB962C8B-B14F-4D97-AF65-F5344CB8AC3E}">
        <p14:creationId xmlns:p14="http://schemas.microsoft.com/office/powerpoint/2010/main" val="2116080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9C1EE2-607C-EA81-282C-CF2B6A78B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3429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SA2 to work on Work Task 1 (and sub work-tasks) </a:t>
            </a:r>
            <a:r>
              <a:rPr kumimoji="0" lang="en-GB" sz="24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but only as a study 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(i.e. no normative work in Release 19). Focus on the following use cases</a:t>
            </a:r>
          </a:p>
          <a:p>
            <a:pPr marL="857250" lvl="1" indent="-342900"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UE data collection procedure for UE-side related AI/ML model use cases describing the framework to support data collection from the UE with UE-side model training carried out at 3rd party (e.g. AF/OTT).</a:t>
            </a:r>
          </a:p>
          <a:p>
            <a:pPr marL="857250" lvl="1" indent="-342900"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Model/Transfer Delivery to the UE from core network/AF/OTT server (includes model identification between UE and AF/OTT server).</a:t>
            </a:r>
          </a:p>
          <a:p>
            <a:pPr marL="857250" lvl="1" indent="-342900"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AI/ML positioning enhancements (data collection/model training) with main assumption model training is carried out and used at </a:t>
            </a:r>
            <a:r>
              <a:rPr kumimoji="0" lang="en-GB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LMF</a:t>
            </a: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</a:p>
          <a:p>
            <a:pPr marL="514350" indent="-3429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prstClr val="black"/>
                </a:solidFill>
                <a:latin typeface="Calibri"/>
              </a:rPr>
              <a:t>Any </a:t>
            </a:r>
            <a:r>
              <a:rPr lang="en-GB" sz="2400" kern="0" dirty="0" err="1">
                <a:solidFill>
                  <a:prstClr val="black"/>
                </a:solidFill>
                <a:latin typeface="Calibri"/>
              </a:rPr>
              <a:t>SA2</a:t>
            </a:r>
            <a:r>
              <a:rPr lang="en-GB" sz="2400" kern="0" dirty="0">
                <a:solidFill>
                  <a:prstClr val="black"/>
                </a:solidFill>
                <a:latin typeface="Calibri"/>
              </a:rPr>
              <a:t> conclusions to </a:t>
            </a:r>
            <a:r>
              <a:rPr lang="en-GB" sz="2400" kern="0" dirty="0" err="1">
                <a:solidFill>
                  <a:prstClr val="black"/>
                </a:solidFill>
                <a:latin typeface="Calibri"/>
              </a:rPr>
              <a:t>WT1</a:t>
            </a:r>
            <a:r>
              <a:rPr lang="en-GB" sz="2400" kern="0" dirty="0">
                <a:solidFill>
                  <a:prstClr val="black"/>
                </a:solidFill>
                <a:latin typeface="Calibri"/>
              </a:rPr>
              <a:t> in Release 19 should be taken into account by RAN during Release 19+ normative work </a:t>
            </a:r>
          </a:p>
          <a:p>
            <a:pPr marL="514350" indent="-3429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prstClr val="black"/>
                </a:solidFill>
                <a:latin typeface="Calibri"/>
              </a:rPr>
              <a:t>SA2 to continue normative work for </a:t>
            </a:r>
            <a:r>
              <a:rPr lang="en-GB" sz="2400" kern="0" dirty="0" err="1">
                <a:solidFill>
                  <a:prstClr val="black"/>
                </a:solidFill>
                <a:latin typeface="Calibri"/>
              </a:rPr>
              <a:t>WT1</a:t>
            </a:r>
            <a:r>
              <a:rPr lang="en-GB" sz="2400" kern="0" dirty="0">
                <a:solidFill>
                  <a:prstClr val="black"/>
                </a:solidFill>
                <a:latin typeface="Calibri"/>
              </a:rPr>
              <a:t> in Release 20 taking into account any Release 19 conclusions</a:t>
            </a:r>
          </a:p>
          <a:p>
            <a:pPr marL="514350" indent="-3429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400" b="0" i="0" u="none" strike="noStrike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</a:t>
            </a:r>
            <a:r>
              <a:rPr kumimoji="0" lang="en-GB" sz="2400" b="0" i="0" u="none" strike="noStrike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WT1</a:t>
            </a:r>
            <a:r>
              <a:rPr kumimoji="0" lang="en-GB" sz="2400" b="0" i="0" u="none" strike="noStrike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additional </a:t>
            </a:r>
            <a:r>
              <a:rPr kumimoji="0" lang="en-GB" sz="2400" b="0" i="0" u="none" strike="noStrike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TUs</a:t>
            </a:r>
            <a:r>
              <a:rPr kumimoji="0" lang="en-GB" sz="2400" b="0" i="0" u="none" strike="noStrike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allocated for the study phase</a:t>
            </a:r>
          </a:p>
          <a:p>
            <a:pPr marL="514350" indent="-34290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400" b="0" i="0" u="none" strike="noStrike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</a:t>
            </a:r>
            <a:r>
              <a:rPr kumimoji="0" lang="en-GB" sz="2400" b="0" i="0" u="none" strike="noStrike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WT2</a:t>
            </a:r>
            <a:r>
              <a:rPr kumimoji="0" lang="en-GB" sz="2400" b="0" i="0" u="none" strike="noStrike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and </a:t>
            </a:r>
            <a:r>
              <a:rPr kumimoji="0" lang="en-GB" sz="2400" b="0" i="0" u="none" strike="noStrike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WT3</a:t>
            </a:r>
            <a:r>
              <a:rPr kumimoji="0" lang="en-GB" sz="2400" b="0" i="0" u="none" strike="noStrike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GB" sz="2400" b="0" i="0" u="none" strike="noStrike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TUs</a:t>
            </a:r>
            <a:r>
              <a:rPr kumimoji="0" lang="en-GB" sz="2400" b="0" i="0" u="none" strike="noStrike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unchanged </a:t>
            </a:r>
            <a:r>
              <a:rPr lang="en-GB" sz="2400" dirty="0">
                <a:solidFill>
                  <a:prstClr val="black"/>
                </a:solidFill>
                <a:latin typeface="Calibri"/>
              </a:rPr>
              <a:t>for both study and normative phase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AC9399-6989-029B-8781-3C3CDAFA0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forwards proposal for </a:t>
            </a:r>
            <a:r>
              <a:rPr lang="en-GB" dirty="0" err="1"/>
              <a:t>WT1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75861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18548</TotalTime>
  <Words>1092</Words>
  <Application>Microsoft Office PowerPoint</Application>
  <PresentationFormat>On-screen Show (4:3)</PresentationFormat>
  <Paragraphs>103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Way forwards for Release 19 AI/ML work in SA2</vt:lpstr>
      <vt:lpstr>Status of SID on Core Network Enhanced Support for Artificial Intelligence (AI)/Machine Learning (ML)</vt:lpstr>
      <vt:lpstr>Status of AI/ML related work in RAN – general aspects</vt:lpstr>
      <vt:lpstr>Status of AI/ML related work in RAN – RAN1 use cases</vt:lpstr>
      <vt:lpstr>Status of AI/ML related work in RAN – Data Collection aspects</vt:lpstr>
      <vt:lpstr>Status of AI/ML related work in RAN – Model transfer/delivery to UE</vt:lpstr>
      <vt:lpstr>Way forwards proposal for WT1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Lenovo</cp:lastModifiedBy>
  <cp:revision>1839</cp:revision>
  <dcterms:created xsi:type="dcterms:W3CDTF">2008-08-30T09:32:10Z</dcterms:created>
  <dcterms:modified xsi:type="dcterms:W3CDTF">2023-12-06T20:59:05Z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